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5"/>
  </p:notesMasterIdLst>
  <p:sldIdLst>
    <p:sldId id="256" r:id="rId2"/>
    <p:sldId id="279" r:id="rId3"/>
    <p:sldId id="313" r:id="rId4"/>
    <p:sldId id="319" r:id="rId5"/>
    <p:sldId id="314" r:id="rId6"/>
    <p:sldId id="315" r:id="rId7"/>
    <p:sldId id="323" r:id="rId8"/>
    <p:sldId id="326" r:id="rId9"/>
    <p:sldId id="327" r:id="rId10"/>
    <p:sldId id="328" r:id="rId11"/>
    <p:sldId id="329" r:id="rId12"/>
    <p:sldId id="330" r:id="rId13"/>
    <p:sldId id="331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32" r:id="rId23"/>
    <p:sldId id="362" r:id="rId24"/>
    <p:sldId id="340" r:id="rId25"/>
    <p:sldId id="343" r:id="rId26"/>
    <p:sldId id="335" r:id="rId27"/>
    <p:sldId id="338" r:id="rId28"/>
    <p:sldId id="337" r:id="rId29"/>
    <p:sldId id="363" r:id="rId30"/>
    <p:sldId id="364" r:id="rId31"/>
    <p:sldId id="321" r:id="rId32"/>
    <p:sldId id="325" r:id="rId33"/>
    <p:sldId id="334" r:id="rId34"/>
    <p:sldId id="333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77" r:id="rId43"/>
    <p:sldId id="37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5" autoAdjust="0"/>
    <p:restoredTop sz="94714"/>
  </p:normalViewPr>
  <p:slideViewPr>
    <p:cSldViewPr snapToGrid="0" snapToObjects="1">
      <p:cViewPr varScale="1">
        <p:scale>
          <a:sx n="93" d="100"/>
          <a:sy n="93" d="100"/>
        </p:scale>
        <p:origin x="185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KrFFFpYgk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shingtonpost.com/news/wonk/wp/2016/03/10/uber-seems-to-offer-better-service-in-areas-with-more-white-people-that-raises-some-tough-questions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buzzfeednews.com/article/johntemplon/how-we-used-data-to-investigate-match-fixing-in-tennis#.vyKWjpWk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Statistics for Reporters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generally a good bet</a:t>
            </a:r>
          </a:p>
          <a:p>
            <a:r>
              <a:rPr lang="en-US" dirty="0"/>
              <a:t>Unless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9" y="2330449"/>
            <a:ext cx="4732051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data is skewed, mean is not </a:t>
            </a:r>
            <a:r>
              <a:rPr lang="en-US" b="1" dirty="0"/>
              <a:t>robust</a:t>
            </a:r>
            <a:r>
              <a:rPr lang="en-US" dirty="0"/>
              <a:t> to outliers, and will be heavily influenced by them</a:t>
            </a:r>
          </a:p>
          <a:p>
            <a:r>
              <a:rPr lang="en-US" dirty="0"/>
              <a:t>Instead, use median — which is robust to outliers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4633396"/>
            <a:ext cx="2312601" cy="20419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6563895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09895" y="4579924"/>
            <a:ext cx="204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~average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61263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4106" y="4541537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~median</a:t>
            </a:r>
          </a:p>
        </p:txBody>
      </p:sp>
    </p:spTree>
    <p:extLst>
      <p:ext uri="{BB962C8B-B14F-4D97-AF65-F5344CB8AC3E}">
        <p14:creationId xmlns:p14="http://schemas.microsoft.com/office/powerpoint/2010/main" val="247207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/>
              <a:t>Mode: most common value</a:t>
            </a:r>
          </a:p>
          <a:p>
            <a:pPr lvl="2"/>
            <a:r>
              <a:rPr lang="en-US" dirty="0"/>
              <a:t>Be careful: mode does not equal “most” or “majority” </a:t>
            </a:r>
            <a:r>
              <a:rPr lang="mr-IN" dirty="0"/>
              <a:t>–</a:t>
            </a:r>
            <a:r>
              <a:rPr lang="en-US" dirty="0"/>
              <a:t> more often means “plurality”</a:t>
            </a:r>
          </a:p>
        </p:txBody>
      </p:sp>
      <p:pic>
        <p:nvPicPr>
          <p:cNvPr id="5" name="Picture 4" descr="mode-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60751"/>
            <a:ext cx="3489086" cy="27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22675" cy="5114925"/>
          </a:xfrm>
        </p:spPr>
        <p:txBody>
          <a:bodyPr>
            <a:normAutofit/>
          </a:bodyPr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 err="1"/>
              <a:t>Quantiles</a:t>
            </a:r>
            <a:r>
              <a:rPr lang="en-US" dirty="0"/>
              <a:t>: Range of first quarter of data, second quarter of data,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End of second </a:t>
            </a:r>
            <a:r>
              <a:rPr lang="en-US" dirty="0" err="1"/>
              <a:t>quantile</a:t>
            </a:r>
            <a:r>
              <a:rPr lang="en-US" dirty="0"/>
              <a:t> is also median!</a:t>
            </a:r>
          </a:p>
        </p:txBody>
      </p:sp>
      <p:pic>
        <p:nvPicPr>
          <p:cNvPr id="4" name="Picture 3" descr="427127XFCG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600200"/>
            <a:ext cx="4508500" cy="3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5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 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FFA040-28DD-CF49-B39F-629929373E8C}"/>
              </a:ext>
            </a:extLst>
          </p:cNvPr>
          <p:cNvSpPr/>
          <p:nvPr/>
        </p:nvSpPr>
        <p:spPr>
          <a:xfrm>
            <a:off x="457200" y="1497349"/>
            <a:ext cx="822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You are a severe migraine patient in an NIH study. Every day, you record whether your symptoms are better or worse than  an “average” day. </a:t>
            </a:r>
          </a:p>
          <a:p>
            <a:endParaRPr lang="en-US" sz="2800" dirty="0"/>
          </a:p>
          <a:p>
            <a:r>
              <a:rPr lang="en-US" sz="2800" dirty="0"/>
              <a:t>You do this for 25 days.</a:t>
            </a:r>
          </a:p>
        </p:txBody>
      </p:sp>
    </p:spTree>
    <p:extLst>
      <p:ext uri="{BB962C8B-B14F-4D97-AF65-F5344CB8AC3E}">
        <p14:creationId xmlns:p14="http://schemas.microsoft.com/office/powerpoint/2010/main" val="2126862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look at all the patients, 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5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look at all the patients, 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6A0999-8893-5544-9F17-1E582F52F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96369"/>
              </p:ext>
            </p:extLst>
          </p:nvPr>
        </p:nvGraphicFramePr>
        <p:xfrm>
          <a:off x="229806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07571752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090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8169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146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8620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8357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9963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282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2494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5553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2796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16ADB1-3CC6-574C-8446-C434D7921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8390"/>
              </p:ext>
            </p:extLst>
          </p:nvPr>
        </p:nvGraphicFramePr>
        <p:xfrm>
          <a:off x="1405200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5104056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273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69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9950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3514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0012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8401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4495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4279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0953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8402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C43410-EA3F-4C41-B9BF-92ED99AE4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45565"/>
              </p:ext>
            </p:extLst>
          </p:nvPr>
        </p:nvGraphicFramePr>
        <p:xfrm>
          <a:off x="6908398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12993566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0733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9369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6374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4593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5493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6323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6849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6639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300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58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1F6704-BD71-9149-9ADC-EC9FF771D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54177"/>
              </p:ext>
            </p:extLst>
          </p:nvPr>
        </p:nvGraphicFramePr>
        <p:xfrm>
          <a:off x="8038218" y="316086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129254212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118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189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0953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1920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0489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5327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1686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1107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6212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0115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</p:spTree>
    <p:extLst>
      <p:ext uri="{BB962C8B-B14F-4D97-AF65-F5344CB8AC3E}">
        <p14:creationId xmlns:p14="http://schemas.microsoft.com/office/powerpoint/2010/main" val="427882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do this with patients getting the drug, and they have an average of 17 better days?</a:t>
            </a:r>
          </a:p>
          <a:p>
            <a:endParaRPr lang="en-US" dirty="0"/>
          </a:p>
          <a:p>
            <a:r>
              <a:rPr lang="en-US" dirty="0"/>
              <a:t>Does this mean the drug worked?  </a:t>
            </a:r>
          </a:p>
        </p:txBody>
      </p:sp>
    </p:spTree>
    <p:extLst>
      <p:ext uri="{BB962C8B-B14F-4D97-AF65-F5344CB8AC3E}">
        <p14:creationId xmlns:p14="http://schemas.microsoft.com/office/powerpoint/2010/main" val="171911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do this with patients getting the drug, and they have an average of 17 better days?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440101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188011" y="3863181"/>
            <a:ext cx="150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17 better days</a:t>
            </a:r>
          </a:p>
        </p:txBody>
      </p:sp>
    </p:spTree>
    <p:extLst>
      <p:ext uri="{BB962C8B-B14F-4D97-AF65-F5344CB8AC3E}">
        <p14:creationId xmlns:p14="http://schemas.microsoft.com/office/powerpoint/2010/main" val="377561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 value = .095594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440101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188011" y="3863181"/>
            <a:ext cx="150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17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440101" y="5706319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6868109" y="6265059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.095594</a:t>
            </a:r>
          </a:p>
        </p:txBody>
      </p:sp>
    </p:spTree>
    <p:extLst>
      <p:ext uri="{BB962C8B-B14F-4D97-AF65-F5344CB8AC3E}">
        <p14:creationId xmlns:p14="http://schemas.microsoft.com/office/powerpoint/2010/main" val="412176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 thing – but now patients have average 21 better days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930970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708585" y="389343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21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942545" y="5657394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7370553" y="621613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.001643</a:t>
            </a:r>
          </a:p>
        </p:txBody>
      </p:sp>
    </p:spTree>
    <p:extLst>
      <p:ext uri="{BB962C8B-B14F-4D97-AF65-F5344CB8AC3E}">
        <p14:creationId xmlns:p14="http://schemas.microsoft.com/office/powerpoint/2010/main" val="2927551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difference would be considered </a:t>
            </a:r>
            <a:r>
              <a:rPr lang="en-US" sz="2400" b="1" dirty="0"/>
              <a:t>statistically significant </a:t>
            </a:r>
            <a:r>
              <a:rPr lang="en-US" sz="2400" dirty="0"/>
              <a:t>– it’s so far away from the norm that it’s very unlikely to have happened if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930970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708585" y="389343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21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942545" y="5657394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7370553" y="621613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.001643</a:t>
            </a:r>
          </a:p>
        </p:txBody>
      </p:sp>
    </p:spTree>
    <p:extLst>
      <p:ext uri="{BB962C8B-B14F-4D97-AF65-F5344CB8AC3E}">
        <p14:creationId xmlns:p14="http://schemas.microsoft.com/office/powerpoint/2010/main" val="4191803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Can’t survey/sample everybody</a:t>
            </a:r>
          </a:p>
          <a:p>
            <a:r>
              <a:rPr lang="en-US" sz="2400" dirty="0"/>
              <a:t>This is what polling is all about</a:t>
            </a:r>
          </a:p>
          <a:p>
            <a:r>
              <a:rPr lang="en-US" sz="2400" dirty="0"/>
              <a:t>Use </a:t>
            </a:r>
            <a:r>
              <a:rPr lang="en-US" sz="2400" i="1" dirty="0"/>
              <a:t>sample mean </a:t>
            </a:r>
            <a:r>
              <a:rPr lang="en-US" sz="2400" dirty="0"/>
              <a:t>to infer </a:t>
            </a:r>
            <a:r>
              <a:rPr lang="en-US" sz="2400" i="1" dirty="0"/>
              <a:t>population mean</a:t>
            </a:r>
            <a:endParaRPr lang="en-US" sz="2400" dirty="0"/>
          </a:p>
        </p:txBody>
      </p:sp>
      <p:pic>
        <p:nvPicPr>
          <p:cNvPr id="5" name="Picture 4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05150"/>
            <a:ext cx="662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9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all results in studies are statistically significant – and not all statistically significant results are significant in reality.</a:t>
            </a:r>
          </a:p>
        </p:txBody>
      </p:sp>
    </p:spTree>
    <p:extLst>
      <p:ext uri="{BB962C8B-B14F-4D97-AF65-F5344CB8AC3E}">
        <p14:creationId xmlns:p14="http://schemas.microsoft.com/office/powerpoint/2010/main" val="58734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DOES NOT EQUAL causation</a:t>
            </a:r>
          </a:p>
          <a:p>
            <a:r>
              <a:rPr lang="en-US" dirty="0"/>
              <a:t>Need an </a:t>
            </a:r>
            <a:r>
              <a:rPr lang="en-US" i="1" dirty="0"/>
              <a:t>experiment, </a:t>
            </a:r>
            <a:r>
              <a:rPr lang="en-US" dirty="0"/>
              <a:t>not </a:t>
            </a:r>
            <a:r>
              <a:rPr lang="en-US" i="1" dirty="0"/>
              <a:t>observational survey</a:t>
            </a:r>
            <a:r>
              <a:rPr lang="en-US" dirty="0"/>
              <a:t>, to do that</a:t>
            </a:r>
          </a:p>
        </p:txBody>
      </p:sp>
      <p:pic>
        <p:nvPicPr>
          <p:cNvPr id="4" name="Picture 3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75207"/>
            <a:ext cx="7175500" cy="28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20 at 6.5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461813"/>
            <a:ext cx="4302125" cy="2213438"/>
          </a:xfrm>
          <a:prstGeom prst="rect">
            <a:avLst/>
          </a:prstGeom>
        </p:spPr>
      </p:pic>
      <p:pic>
        <p:nvPicPr>
          <p:cNvPr id="7" name="Picture 6" descr="Screen Shot 2018-07-20 at 6.5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1600200"/>
            <a:ext cx="4607429" cy="2208845"/>
          </a:xfrm>
          <a:prstGeom prst="rect">
            <a:avLst/>
          </a:prstGeom>
        </p:spPr>
      </p:pic>
      <p:pic>
        <p:nvPicPr>
          <p:cNvPr id="8" name="Picture 7" descr="Screen Shot 2018-07-20 at 6.55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" y="3809046"/>
            <a:ext cx="4481475" cy="2447602"/>
          </a:xfrm>
          <a:prstGeom prst="rect">
            <a:avLst/>
          </a:prstGeom>
        </p:spPr>
      </p:pic>
      <p:pic>
        <p:nvPicPr>
          <p:cNvPr id="9" name="Picture 8" descr="Screen Shot 2018-07-20 at 6.5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4025817"/>
            <a:ext cx="4365624" cy="21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69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3"/>
          <a:stretch/>
        </p:blipFill>
        <p:spPr>
          <a:xfrm>
            <a:off x="1346880" y="1600200"/>
            <a:ext cx="6186236" cy="2324106"/>
          </a:xfrm>
          <a:prstGeom prst="rect">
            <a:avLst/>
          </a:prstGeom>
        </p:spPr>
      </p:pic>
      <p:pic>
        <p:nvPicPr>
          <p:cNvPr id="5" name="Picture 4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1"/>
          <a:stretch/>
        </p:blipFill>
        <p:spPr>
          <a:xfrm>
            <a:off x="1346880" y="4168769"/>
            <a:ext cx="4909152" cy="2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357" y="4999821"/>
            <a:ext cx="5861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kind of correlation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b/w Democrats and marriage rates?</a:t>
            </a:r>
          </a:p>
        </p:txBody>
      </p:sp>
    </p:spTree>
    <p:extLst>
      <p:ext uri="{BB962C8B-B14F-4D97-AF65-F5344CB8AC3E}">
        <p14:creationId xmlns:p14="http://schemas.microsoft.com/office/powerpoint/2010/main" val="337279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Strong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61435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Correlations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5E8C2-2B1A-1645-A0C0-597B0E4C61C4}"/>
              </a:ext>
            </a:extLst>
          </p:cNvPr>
          <p:cNvSpPr/>
          <p:nvPr/>
        </p:nvSpPr>
        <p:spPr>
          <a:xfrm>
            <a:off x="457200" y="1600200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E2CB8-0BDF-274B-AA61-EA3E192014A7}"/>
              </a:ext>
            </a:extLst>
          </p:cNvPr>
          <p:cNvSpPr/>
          <p:nvPr/>
        </p:nvSpPr>
        <p:spPr>
          <a:xfrm>
            <a:off x="457200" y="4852059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D1E0E-4157-8C46-A714-DBF6F87B39C5}"/>
              </a:ext>
            </a:extLst>
          </p:cNvPr>
          <p:cNvSpPr/>
          <p:nvPr/>
        </p:nvSpPr>
        <p:spPr>
          <a:xfrm>
            <a:off x="457199" y="1752600"/>
            <a:ext cx="7659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F2A80-87BB-E949-B3AE-C3875EB426FA}"/>
              </a:ext>
            </a:extLst>
          </p:cNvPr>
          <p:cNvSpPr/>
          <p:nvPr/>
        </p:nvSpPr>
        <p:spPr>
          <a:xfrm>
            <a:off x="7616040" y="1752600"/>
            <a:ext cx="10707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2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Examples</a:t>
            </a:r>
          </a:p>
          <a:p>
            <a:pPr>
              <a:buFontTx/>
              <a:buChar char="-"/>
            </a:pPr>
            <a:r>
              <a:rPr lang="en-US" dirty="0"/>
              <a:t>Statistical concepts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1965557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is to have 95 </a:t>
            </a:r>
            <a:r>
              <a:rPr lang="en-US"/>
              <a:t>percent threshold</a:t>
            </a:r>
            <a:endParaRPr lang="en-US" dirty="0"/>
          </a:p>
        </p:txBody>
      </p:sp>
      <p:pic>
        <p:nvPicPr>
          <p:cNvPr id="7" name="Picture 6" descr="poll_1476468068020_48158479_ver1.0_640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47" y="2905124"/>
            <a:ext cx="4035778" cy="2270125"/>
          </a:xfrm>
          <a:prstGeom prst="rect">
            <a:avLst/>
          </a:prstGeom>
        </p:spPr>
      </p:pic>
      <p:pic>
        <p:nvPicPr>
          <p:cNvPr id="8" name="Picture 7" descr="poll_1476468068020_48158479_ver1.0_640_4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62552" r="35018" b="24965"/>
          <a:stretch/>
        </p:blipFill>
        <p:spPr>
          <a:xfrm>
            <a:off x="1648996" y="5460188"/>
            <a:ext cx="4474596" cy="1048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8625" y="728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2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dirty="0"/>
              <a:t>Lower/higher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Lower/higher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1022542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Lower</a:t>
            </a:r>
            <a:r>
              <a:rPr lang="en-US" dirty="0"/>
              <a:t>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</a:t>
            </a:r>
            <a:r>
              <a:rPr lang="en-US" b="1" dirty="0">
                <a:solidFill>
                  <a:srgbClr val="FFFF00"/>
                </a:solidFill>
              </a:rPr>
              <a:t>higher</a:t>
            </a:r>
            <a:r>
              <a:rPr lang="en-US" dirty="0"/>
              <a:t>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842296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do we describe this?</a:t>
            </a:r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00" y="2370473"/>
            <a:ext cx="3982810" cy="2807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2368206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2875" y="3244334"/>
            <a:ext cx="79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49.9%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2125" y="3244334"/>
            <a:ext cx="77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40.1%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56065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are 95 percent confident the true percentage of all voters supporting Trump in Indiana is somewhere between 40.1 and 49.9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4F6F-B291-6247-AD72-D24DD1DAE6D8}"/>
              </a:ext>
            </a:extLst>
          </p:cNvPr>
          <p:cNvSpPr txBox="1"/>
          <p:nvPr/>
        </p:nvSpPr>
        <p:spPr>
          <a:xfrm>
            <a:off x="-2020186" y="1052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1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 random sample, nothing else matters because </a:t>
            </a:r>
            <a:r>
              <a:rPr lang="en-US" i="1" dirty="0"/>
              <a:t>bias!</a:t>
            </a:r>
            <a:endParaRPr lang="en-US" dirty="0"/>
          </a:p>
        </p:txBody>
      </p:sp>
      <p:pic>
        <p:nvPicPr>
          <p:cNvPr id="4" name="Picture 3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2930525"/>
            <a:ext cx="66294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75" y="5222875"/>
            <a:ext cx="220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Probably not random</a:t>
            </a:r>
          </a:p>
        </p:txBody>
      </p:sp>
      <p:sp>
        <p:nvSpPr>
          <p:cNvPr id="6" name="Left Arrow 5"/>
          <p:cNvSpPr/>
          <p:nvPr/>
        </p:nvSpPr>
        <p:spPr>
          <a:xfrm rot="2351803">
            <a:off x="4471964" y="4746243"/>
            <a:ext cx="821281" cy="41275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87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Talk with partner about how these non-random samples could introduce </a:t>
            </a:r>
            <a:r>
              <a:rPr lang="en-US" i="1" dirty="0"/>
              <a:t>bias</a:t>
            </a:r>
            <a:endParaRPr lang="en-US" dirty="0"/>
          </a:p>
          <a:p>
            <a:pPr lvl="1"/>
            <a:r>
              <a:rPr lang="en-US" dirty="0"/>
              <a:t>To get monthly grocery spending habits, you survey everyone who stops at the Safeway fancy cheese station</a:t>
            </a:r>
          </a:p>
          <a:p>
            <a:pPr lvl="1"/>
            <a:r>
              <a:rPr lang="en-US" dirty="0"/>
              <a:t>To gauge DC residents’ position on green energy, you survey every third person who walks by the Washington Monument</a:t>
            </a:r>
          </a:p>
          <a:p>
            <a:pPr lvl="1"/>
            <a:r>
              <a:rPr lang="en-US" dirty="0"/>
              <a:t>To gauge America’s reaction to Trump’s press conference, </a:t>
            </a:r>
            <a:r>
              <a:rPr lang="en-US" dirty="0" err="1"/>
              <a:t>Breitbart.com</a:t>
            </a:r>
            <a:r>
              <a:rPr lang="en-US" dirty="0"/>
              <a:t> puts a poll on its home page</a:t>
            </a:r>
          </a:p>
        </p:txBody>
      </p:sp>
    </p:spTree>
    <p:extLst>
      <p:ext uri="{BB962C8B-B14F-4D97-AF65-F5344CB8AC3E}">
        <p14:creationId xmlns:p14="http://schemas.microsoft.com/office/powerpoint/2010/main" val="387033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Better (but not always practical):</a:t>
            </a:r>
          </a:p>
          <a:p>
            <a:pPr lvl="1"/>
            <a:r>
              <a:rPr lang="en-US" dirty="0"/>
              <a:t>To get monthly grocery spending habits, I use a computer to randomly generate  list of 75 shoppers I’ll talk to as they leave the store ( 18</a:t>
            </a:r>
            <a:r>
              <a:rPr lang="en-US" baseline="30000" dirty="0"/>
              <a:t>th</a:t>
            </a:r>
            <a:r>
              <a:rPr lang="en-US" dirty="0"/>
              <a:t>, 22</a:t>
            </a:r>
            <a:r>
              <a:rPr lang="en-US" baseline="30000" dirty="0"/>
              <a:t>nd</a:t>
            </a:r>
            <a:r>
              <a:rPr lang="en-US" dirty="0"/>
              <a:t>, 38</a:t>
            </a:r>
            <a:r>
              <a:rPr lang="en-US" baseline="30000" dirty="0"/>
              <a:t>th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gauge DC residents’ position on green energy, I randomly select 200 addresses from the phone book then go to interview the occupants</a:t>
            </a:r>
          </a:p>
          <a:p>
            <a:pPr lvl="1"/>
            <a:r>
              <a:rPr lang="en-US" dirty="0"/>
              <a:t>To gauge America’s reaction to Trump’s press conference, I use random-digit dialing to call 500 Americans</a:t>
            </a:r>
          </a:p>
        </p:txBody>
      </p:sp>
    </p:spTree>
    <p:extLst>
      <p:ext uri="{BB962C8B-B14F-4D97-AF65-F5344CB8AC3E}">
        <p14:creationId xmlns:p14="http://schemas.microsoft.com/office/powerpoint/2010/main" val="3931241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make a very small number more understandable, divide it into 1. For           example, .0081 is the proportion of the U.S. population who die every year. 1/.0081 translates to 1 in every 124 Americans die each year.</a:t>
            </a:r>
          </a:p>
          <a:p>
            <a:r>
              <a:rPr lang="en-US" dirty="0"/>
              <a:t>Limit yourself to no more than 12 digits, including dates such as 2012, in a single paragraph.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-Sarah Cohen, data editor NYT</a:t>
            </a:r>
          </a:p>
        </p:txBody>
      </p:sp>
    </p:spTree>
    <p:extLst>
      <p:ext uri="{BB962C8B-B14F-4D97-AF65-F5344CB8AC3E}">
        <p14:creationId xmlns:p14="http://schemas.microsoft.com/office/powerpoint/2010/main" val="195487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context as a proportion of the whole: “At the time of the Million Man March in 1995, a turnout of 1 million black men would have represented 1/12th of all the black men in the country at the time.”</a:t>
            </a:r>
          </a:p>
          <a:p>
            <a:r>
              <a:rPr lang="en-US" dirty="0"/>
              <a:t>Put things in scale: </a:t>
            </a:r>
            <a:r>
              <a:rPr lang="en-US" dirty="0">
                <a:hlinkClick r:id="rId2"/>
              </a:rPr>
              <a:t>https://www.youtube.com/watch?v=aKrFFFpYgkU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8458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for reporters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information</a:t>
            </a:r>
          </a:p>
          <a:p>
            <a:pPr lvl="1"/>
            <a:r>
              <a:rPr lang="en-US" dirty="0"/>
              <a:t>Mean, median, mode</a:t>
            </a:r>
          </a:p>
          <a:p>
            <a:r>
              <a:rPr lang="en-US" dirty="0"/>
              <a:t>Make comparisons/correlations</a:t>
            </a:r>
          </a:p>
          <a:p>
            <a:pPr lvl="1"/>
            <a:r>
              <a:rPr lang="en-US" dirty="0"/>
              <a:t>Averages/trends between groups</a:t>
            </a:r>
          </a:p>
          <a:p>
            <a:r>
              <a:rPr lang="en-US" dirty="0"/>
              <a:t>Make “predictions”</a:t>
            </a:r>
          </a:p>
          <a:p>
            <a:pPr lvl="1"/>
            <a:r>
              <a:rPr lang="en-US" dirty="0"/>
              <a:t>Use past data to predict future or missing data</a:t>
            </a:r>
          </a:p>
          <a:p>
            <a:pPr lvl="1"/>
            <a:r>
              <a:rPr lang="en-US" dirty="0"/>
              <a:t>**this is risky**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00"/>
          </a:xfrm>
        </p:spPr>
        <p:txBody>
          <a:bodyPr/>
          <a:lstStyle/>
          <a:p>
            <a:r>
              <a:rPr lang="en-US" dirty="0"/>
              <a:t>Calculating percentage changes and HELP YOUR COLLEAGUES!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 - old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2727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182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5183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899728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5183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9272" y="3565858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9D6F7-2A75-F44E-B90C-CD166E4E4934}"/>
              </a:ext>
            </a:extLst>
          </p:cNvPr>
          <p:cNvSpPr txBox="1"/>
          <p:nvPr/>
        </p:nvSpPr>
        <p:spPr>
          <a:xfrm>
            <a:off x="457200" y="11391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(NOO!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24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City budget increases fire dept funding by $500,000 and police funding by $500,000</a:t>
            </a:r>
          </a:p>
          <a:p>
            <a:r>
              <a:rPr lang="en-US" dirty="0"/>
              <a:t>Previous fire dept funding was $2.3 million</a:t>
            </a:r>
          </a:p>
          <a:p>
            <a:r>
              <a:rPr lang="en-US" dirty="0"/>
              <a:t>Previous police funding was $4.1 million</a:t>
            </a:r>
          </a:p>
          <a:p>
            <a:r>
              <a:rPr lang="en-US" dirty="0"/>
              <a:t>Which has bigger pct increase?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84AD-28B3-8A43-8A6A-0F4A63BC42A1}"/>
              </a:ext>
            </a:extLst>
          </p:cNvPr>
          <p:cNvSpPr/>
          <p:nvPr/>
        </p:nvSpPr>
        <p:spPr>
          <a:xfrm>
            <a:off x="457200" y="4953965"/>
            <a:ext cx="34604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(2.3 + .5) – 2.3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E6329-D62B-D94E-8A0E-E72930E50FE1}"/>
              </a:ext>
            </a:extLst>
          </p:cNvPr>
          <p:cNvSpPr/>
          <p:nvPr/>
        </p:nvSpPr>
        <p:spPr>
          <a:xfrm>
            <a:off x="4896091" y="4953965"/>
            <a:ext cx="3367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(4.1 + .5) – 4.1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706A9B-C8BC-7546-BFFB-D3EE31D467B4}"/>
              </a:ext>
            </a:extLst>
          </p:cNvPr>
          <p:cNvCxnSpPr/>
          <p:nvPr/>
        </p:nvCxnSpPr>
        <p:spPr>
          <a:xfrm>
            <a:off x="613458" y="5845215"/>
            <a:ext cx="330418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F6416F-BDE7-244C-ACA1-8B38F3158A14}"/>
              </a:ext>
            </a:extLst>
          </p:cNvPr>
          <p:cNvCxnSpPr/>
          <p:nvPr/>
        </p:nvCxnSpPr>
        <p:spPr>
          <a:xfrm>
            <a:off x="5000263" y="5845215"/>
            <a:ext cx="330418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Fire">
            <a:extLst>
              <a:ext uri="{FF2B5EF4-FFF2-40B4-BE49-F238E27FC236}">
                <a16:creationId xmlns:a16="http://schemas.microsoft.com/office/drawing/2014/main" id="{5652B7AE-3346-6E41-AD11-0D29BBAB8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6577" y="5793891"/>
            <a:ext cx="914400" cy="914400"/>
          </a:xfrm>
          <a:prstGeom prst="rect">
            <a:avLst/>
          </a:prstGeom>
        </p:spPr>
      </p:pic>
      <p:pic>
        <p:nvPicPr>
          <p:cNvPr id="14" name="Graphic 13" descr="Police">
            <a:extLst>
              <a:ext uri="{FF2B5EF4-FFF2-40B4-BE49-F238E27FC236}">
                <a16:creationId xmlns:a16="http://schemas.microsoft.com/office/drawing/2014/main" id="{3D6D1909-1069-F648-AAD8-90C12EB57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514" y="57938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City budget increases fire dept funding by $500,000 and police funding by $500,000</a:t>
            </a:r>
          </a:p>
          <a:p>
            <a:r>
              <a:rPr lang="en-US" dirty="0"/>
              <a:t>Previous fire dept funding was $2.3 million</a:t>
            </a:r>
          </a:p>
          <a:p>
            <a:r>
              <a:rPr lang="en-US" dirty="0"/>
              <a:t>Previous police funding was $4.1 million</a:t>
            </a:r>
          </a:p>
          <a:p>
            <a:r>
              <a:rPr lang="en-US" dirty="0"/>
              <a:t>Which has bigger pct increase?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84AD-28B3-8A43-8A6A-0F4A63BC42A1}"/>
              </a:ext>
            </a:extLst>
          </p:cNvPr>
          <p:cNvSpPr/>
          <p:nvPr/>
        </p:nvSpPr>
        <p:spPr>
          <a:xfrm>
            <a:off x="457200" y="4953965"/>
            <a:ext cx="3460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highlight>
                  <a:srgbClr val="8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+21.7%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E6329-D62B-D94E-8A0E-E72930E50FE1}"/>
              </a:ext>
            </a:extLst>
          </p:cNvPr>
          <p:cNvSpPr/>
          <p:nvPr/>
        </p:nvSpPr>
        <p:spPr>
          <a:xfrm>
            <a:off x="4896091" y="4953965"/>
            <a:ext cx="3367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12.2%</a:t>
            </a:r>
          </a:p>
        </p:txBody>
      </p:sp>
      <p:pic>
        <p:nvPicPr>
          <p:cNvPr id="8" name="Graphic 7" descr="Fire">
            <a:extLst>
              <a:ext uri="{FF2B5EF4-FFF2-40B4-BE49-F238E27FC236}">
                <a16:creationId xmlns:a16="http://schemas.microsoft.com/office/drawing/2014/main" id="{59234102-7FBD-8D4F-98FF-F491713FA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6577" y="5793891"/>
            <a:ext cx="914400" cy="914400"/>
          </a:xfrm>
          <a:prstGeom prst="rect">
            <a:avLst/>
          </a:prstGeom>
        </p:spPr>
      </p:pic>
      <p:pic>
        <p:nvPicPr>
          <p:cNvPr id="11" name="Graphic 10" descr="Police">
            <a:extLst>
              <a:ext uri="{FF2B5EF4-FFF2-40B4-BE49-F238E27FC236}">
                <a16:creationId xmlns:a16="http://schemas.microsoft.com/office/drawing/2014/main" id="{86074D49-B6C7-6740-BE4D-E9399FF27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514" y="57938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37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1F3B36-800C-554A-93A5-6FAA988AC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10" y="3640960"/>
            <a:ext cx="4027990" cy="2551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changes: percent vs. percent points</a:t>
            </a:r>
          </a:p>
          <a:p>
            <a:pPr lvl="1"/>
            <a:r>
              <a:rPr lang="en-US" dirty="0"/>
              <a:t>Trump approval rating 12 months ago: 39.8%</a:t>
            </a:r>
          </a:p>
          <a:p>
            <a:pPr lvl="1"/>
            <a:r>
              <a:rPr lang="en-US" dirty="0"/>
              <a:t>Trump approval rating this week: 43%</a:t>
            </a:r>
          </a:p>
          <a:p>
            <a:pPr lvl="1"/>
            <a:endParaRPr lang="en-US" dirty="0"/>
          </a:p>
          <a:p>
            <a:r>
              <a:rPr lang="en-US" dirty="0"/>
              <a:t>+8% change</a:t>
            </a:r>
          </a:p>
          <a:p>
            <a:r>
              <a:rPr lang="en-US" dirty="0"/>
              <a:t>+3.2 </a:t>
            </a:r>
            <a:r>
              <a:rPr lang="en-US" dirty="0" err="1"/>
              <a:t>pct</a:t>
            </a:r>
            <a:r>
              <a:rPr lang="en-US" dirty="0"/>
              <a:t> pts. change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036904" y="4725003"/>
            <a:ext cx="960284" cy="12512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5000"/>
                </a:schemeClr>
              </a:gs>
              <a:gs pos="80000">
                <a:schemeClr val="accent1">
                  <a:shade val="93000"/>
                  <a:satMod val="130000"/>
                  <a:alpha val="25000"/>
                </a:schemeClr>
              </a:gs>
              <a:gs pos="100000">
                <a:schemeClr val="accent1">
                  <a:shade val="94000"/>
                  <a:satMod val="135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3" name="Picture 2" descr="Screen Shot 2018-07-16 at 9.0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7" y="1087838"/>
            <a:ext cx="3413760" cy="2503714"/>
          </a:xfrm>
          <a:prstGeom prst="rect">
            <a:avLst/>
          </a:prstGeom>
        </p:spPr>
      </p:pic>
      <p:pic>
        <p:nvPicPr>
          <p:cNvPr id="4" name="Picture 3" descr="Screen Shot 2018-07-16 at 9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27" y="3774916"/>
            <a:ext cx="3412619" cy="2454768"/>
          </a:xfrm>
          <a:prstGeom prst="rect">
            <a:avLst/>
          </a:prstGeom>
        </p:spPr>
      </p:pic>
      <p:pic>
        <p:nvPicPr>
          <p:cNvPr id="5" name="Picture 4" descr="Screen Shot 2018-07-16 at 9.02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2339695"/>
            <a:ext cx="4381661" cy="3889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86" y="6259704"/>
            <a:ext cx="898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https://www.washingtonpost.com/news/wonk/wp/2016/03/10/uber-seems-to-offer-better-service-in-areas-with-more-white-people-that-raises-some-tough-questions/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16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8" name="Picture 7" descr="Screen Shot 2018-07-16 at 9.0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4150878"/>
            <a:ext cx="4684442" cy="1489947"/>
          </a:xfrm>
          <a:prstGeom prst="rect">
            <a:avLst/>
          </a:prstGeom>
        </p:spPr>
      </p:pic>
      <p:pic>
        <p:nvPicPr>
          <p:cNvPr id="9" name="Picture 8" descr="Screen Shot 2018-07-16 at 9.0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5747775"/>
            <a:ext cx="4684442" cy="856229"/>
          </a:xfrm>
          <a:prstGeom prst="rect">
            <a:avLst/>
          </a:prstGeom>
        </p:spPr>
      </p:pic>
      <p:pic>
        <p:nvPicPr>
          <p:cNvPr id="10" name="Picture 9" descr="anigif_original-12912-1452872347-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3475789"/>
            <a:ext cx="3850750" cy="2165036"/>
          </a:xfrm>
          <a:prstGeom prst="rect">
            <a:avLst/>
          </a:prstGeom>
        </p:spPr>
      </p:pic>
      <p:pic>
        <p:nvPicPr>
          <p:cNvPr id="7" name="Picture 6" descr="Screen Shot 2018-07-16 at 9.06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2114883"/>
            <a:ext cx="4684442" cy="1950283"/>
          </a:xfrm>
          <a:prstGeom prst="rect">
            <a:avLst/>
          </a:prstGeom>
        </p:spPr>
      </p:pic>
      <p:pic>
        <p:nvPicPr>
          <p:cNvPr id="11" name="Picture 10" descr="Screen Shot 2018-07-16 at 9.10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5758491"/>
            <a:ext cx="3850105" cy="845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63591" y="1189334"/>
            <a:ext cx="3061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https://www.buzzfeednews.com/article/johntemplon/how-we-used-data-to-investigate-match-fixing-in-tennis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Whirlwind of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reporters!</a:t>
            </a:r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4" y="2667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pPr lvl="1"/>
            <a:r>
              <a:rPr lang="en-US" dirty="0"/>
              <a:t>Median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1472" y="3873354"/>
            <a:ext cx="439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1,2,6,</a:t>
            </a:r>
            <a:r>
              <a:rPr lang="en-US" sz="4800" dirty="0">
                <a:solidFill>
                  <a:srgbClr val="FF0000"/>
                </a:solidFill>
              </a:rPr>
              <a:t>7</a:t>
            </a:r>
            <a:r>
              <a:rPr lang="en-US" sz="4800" dirty="0"/>
              <a:t>,9,12,14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7682" y="1590695"/>
            <a:ext cx="514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1+2+6+7+9+12+14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46946" y="2534357"/>
            <a:ext cx="515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7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927682" y="2534357"/>
            <a:ext cx="4876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5004" y="2219275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</a:t>
            </a:r>
            <a:r>
              <a:rPr lang="en-US" sz="3200" dirty="0">
                <a:solidFill>
                  <a:srgbClr val="FF0000"/>
                </a:solidFill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175157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each?</a:t>
            </a:r>
          </a:p>
        </p:txBody>
      </p:sp>
    </p:spTree>
    <p:extLst>
      <p:ext uri="{BB962C8B-B14F-4D97-AF65-F5344CB8AC3E}">
        <p14:creationId xmlns:p14="http://schemas.microsoft.com/office/powerpoint/2010/main" val="393097819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30259</TotalTime>
  <Words>1169</Words>
  <Application>Microsoft Macintosh PowerPoint</Application>
  <PresentationFormat>On-screen Show (4:3)</PresentationFormat>
  <Paragraphs>220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Corbel</vt:lpstr>
      <vt:lpstr>Twilight</vt:lpstr>
      <vt:lpstr>Statistics for Reporters</vt:lpstr>
      <vt:lpstr>Steps to a data story</vt:lpstr>
      <vt:lpstr>Agenda</vt:lpstr>
      <vt:lpstr>Statistics for reporters</vt:lpstr>
      <vt:lpstr>Stories with statistics</vt:lpstr>
      <vt:lpstr>Stories with statistics</vt:lpstr>
      <vt:lpstr>Whirlwind of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Drawing  Conclusions</vt:lpstr>
      <vt:lpstr>Activity</vt:lpstr>
      <vt:lpstr>Activity</vt:lpstr>
      <vt:lpstr>Activity</vt:lpstr>
      <vt:lpstr>Activity</vt:lpstr>
      <vt:lpstr>Activity</vt:lpstr>
      <vt:lpstr>Activity</vt:lpstr>
      <vt:lpstr>Activity</vt:lpstr>
      <vt:lpstr>Regression/inference</vt:lpstr>
      <vt:lpstr>P values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Margin of error</vt:lpstr>
      <vt:lpstr>Margin of error</vt:lpstr>
      <vt:lpstr>Margin of error</vt:lpstr>
      <vt:lpstr>Regression/inference</vt:lpstr>
      <vt:lpstr>Random sample</vt:lpstr>
      <vt:lpstr>Random sample</vt:lpstr>
      <vt:lpstr>Random sample</vt:lpstr>
      <vt:lpstr>Writing about Stats</vt:lpstr>
      <vt:lpstr>Writing about Stats</vt:lpstr>
      <vt:lpstr>Percentages</vt:lpstr>
      <vt:lpstr>Percentages</vt:lpstr>
      <vt:lpstr>Percentages</vt:lpstr>
      <vt:lpstr>Percentages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177</cp:revision>
  <dcterms:created xsi:type="dcterms:W3CDTF">2018-07-03T20:07:00Z</dcterms:created>
  <dcterms:modified xsi:type="dcterms:W3CDTF">2021-02-27T18:28:06Z</dcterms:modified>
</cp:coreProperties>
</file>